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56" r:id="rId3"/>
    <p:sldId id="269" r:id="rId4"/>
    <p:sldId id="270" r:id="rId5"/>
    <p:sldId id="271" r:id="rId6"/>
    <p:sldId id="272" r:id="rId7"/>
    <p:sldId id="259" r:id="rId8"/>
    <p:sldId id="261" r:id="rId9"/>
    <p:sldId id="264" r:id="rId10"/>
    <p:sldId id="262" r:id="rId11"/>
    <p:sldId id="267" r:id="rId12"/>
    <p:sldId id="263" r:id="rId13"/>
    <p:sldId id="266" r:id="rId14"/>
    <p:sldId id="260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D48645-FDB1-434E-99C0-4F3F7934DFC2}">
          <p14:sldIdLst>
            <p14:sldId id="256"/>
            <p14:sldId id="269"/>
            <p14:sldId id="270"/>
            <p14:sldId id="271"/>
            <p14:sldId id="272"/>
            <p14:sldId id="259"/>
            <p14:sldId id="261"/>
            <p14:sldId id="264"/>
            <p14:sldId id="262"/>
            <p14:sldId id="267"/>
            <p14:sldId id="263"/>
            <p14:sldId id="266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56" autoAdjust="0"/>
    <p:restoredTop sz="94660"/>
  </p:normalViewPr>
  <p:slideViewPr>
    <p:cSldViewPr snapToGrid="0">
      <p:cViewPr varScale="1">
        <p:scale>
          <a:sx n="78" d="100"/>
          <a:sy n="78" d="100"/>
        </p:scale>
        <p:origin x="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56B65-51F0-403F-A415-CE3A963799A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B13C-AF58-4A05-A469-937002498B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26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6B13C-AF58-4A05-A469-937002498BD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5647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Paumier N. &amp; This A.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378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544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193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DB4-3E4A-483A-9945-52F920B3AC6D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93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DB4-3E4A-483A-9945-52F920B3AC6D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91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DB4-3E4A-483A-9945-52F920B3AC6D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45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DB4-3E4A-483A-9945-52F920B3AC6D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86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DB4-3E4A-483A-9945-52F920B3AC6D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081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DB4-3E4A-483A-9945-52F920B3AC6D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392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DB4-3E4A-483A-9945-52F920B3AC6D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862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DB4-3E4A-483A-9945-52F920B3AC6D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62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4100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DB4-3E4A-483A-9945-52F920B3AC6D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0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DB4-3E4A-483A-9945-52F920B3AC6D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077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DB4-3E4A-483A-9945-52F920B3AC6D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331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943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31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005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57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546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11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5BAC1-E05C-45F1-B952-24329F46D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75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78DB4-3E4A-483A-9945-52F920B3AC6D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1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Active Contour External Force Using Vector Field Convolution for Image Segmentation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11133"/>
            <a:ext cx="9144000" cy="1655762"/>
          </a:xfrm>
        </p:spPr>
        <p:txBody>
          <a:bodyPr/>
          <a:lstStyle/>
          <a:p>
            <a:r>
              <a:rPr lang="en-US" dirty="0" smtClean="0"/>
              <a:t>Ora</a:t>
            </a:r>
            <a:r>
              <a:rPr lang="en-US" dirty="0" smtClean="0"/>
              <a:t>l presentation</a:t>
            </a:r>
          </a:p>
          <a:p>
            <a:r>
              <a:rPr lang="en-US" dirty="0" err="1" smtClean="0"/>
              <a:t>Paumier</a:t>
            </a:r>
            <a:r>
              <a:rPr lang="en-US" dirty="0" smtClean="0"/>
              <a:t> Nicolas &amp; This </a:t>
            </a:r>
            <a:r>
              <a:rPr lang="en-US" dirty="0" err="1" smtClean="0"/>
              <a:t>Alexandre</a:t>
            </a:r>
            <a:endParaRPr lang="en-US" dirty="0" smtClean="0"/>
          </a:p>
          <a:p>
            <a:r>
              <a:rPr lang="en-US" dirty="0" smtClean="0"/>
              <a:t>Introduction to medical imaging</a:t>
            </a:r>
            <a:endParaRPr lang="en-US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936" y="127560"/>
            <a:ext cx="2036064" cy="110147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663440" y="3509963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By Bing Li and Scott T. Acton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0833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Convergence concavités - Alex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16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Bruit - Alex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034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- Alex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94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Ouverture - Alex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3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379428" y="1930717"/>
            <a:ext cx="3433141" cy="322083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Active contours : Goal</a:t>
            </a:r>
            <a:endParaRPr lang="fr-FR" dirty="0"/>
          </a:p>
        </p:txBody>
      </p:sp>
      <p:sp>
        <p:nvSpPr>
          <p:cNvPr id="6" name="Oval 5"/>
          <p:cNvSpPr/>
          <p:nvPr/>
        </p:nvSpPr>
        <p:spPr>
          <a:xfrm>
            <a:off x="4903977" y="2402735"/>
            <a:ext cx="2409802" cy="2276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402769" y="2874755"/>
            <a:ext cx="1427724" cy="1374404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428527" y="2900513"/>
            <a:ext cx="1386461" cy="1332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84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Active contours – </a:t>
            </a:r>
            <a:r>
              <a:rPr lang="fr-FR" dirty="0" err="1" smtClean="0"/>
              <a:t>Energy</a:t>
            </a:r>
            <a:r>
              <a:rPr lang="fr-FR" dirty="0" smtClean="0"/>
              <a:t> minimisation</a:t>
            </a:r>
            <a:br>
              <a:rPr lang="fr-FR" dirty="0" smtClean="0"/>
            </a:br>
            <a:r>
              <a:rPr lang="fr-FR" dirty="0" err="1" smtClean="0"/>
              <a:t>Internal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838200" y="2407235"/>
            <a:ext cx="3433141" cy="322083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54770" y="2407235"/>
            <a:ext cx="0" cy="851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18" idx="4"/>
          </p:cNvCxnSpPr>
          <p:nvPr/>
        </p:nvCxnSpPr>
        <p:spPr>
          <a:xfrm flipV="1">
            <a:off x="2554770" y="4709631"/>
            <a:ext cx="0" cy="9184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286412" y="4017649"/>
            <a:ext cx="98002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38200" y="4017650"/>
            <a:ext cx="913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823128" y="3325668"/>
            <a:ext cx="1463284" cy="138396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818" y="2487483"/>
            <a:ext cx="3952875" cy="14859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911" y="3778198"/>
            <a:ext cx="38576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3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21879" y="2777800"/>
            <a:ext cx="2923504" cy="2318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Active contours – </a:t>
            </a:r>
            <a:r>
              <a:rPr lang="fr-FR" dirty="0" err="1"/>
              <a:t>Energy</a:t>
            </a:r>
            <a:r>
              <a:rPr lang="fr-FR" dirty="0"/>
              <a:t> minimisation</a:t>
            </a:r>
            <a:br>
              <a:rPr lang="fr-FR" dirty="0"/>
            </a:b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endParaRPr lang="fr-FR" dirty="0"/>
          </a:p>
        </p:txBody>
      </p:sp>
      <p:sp>
        <p:nvSpPr>
          <p:cNvPr id="18" name="Oval 17"/>
          <p:cNvSpPr/>
          <p:nvPr/>
        </p:nvSpPr>
        <p:spPr>
          <a:xfrm>
            <a:off x="1751989" y="3244918"/>
            <a:ext cx="1463284" cy="138396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Arrow Connector 11"/>
          <p:cNvCxnSpPr>
            <a:endCxn id="3" idx="0"/>
          </p:cNvCxnSpPr>
          <p:nvPr/>
        </p:nvCxnSpPr>
        <p:spPr>
          <a:xfrm flipV="1">
            <a:off x="2483631" y="2777800"/>
            <a:ext cx="0" cy="4671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66894" y="4460341"/>
            <a:ext cx="248379" cy="6356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751989" y="4490745"/>
            <a:ext cx="275672" cy="6052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244389" y="2876795"/>
            <a:ext cx="2529999" cy="219344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133" y="3382967"/>
            <a:ext cx="34004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Active contours : Update </a:t>
            </a:r>
            <a:r>
              <a:rPr lang="fr-FR" dirty="0" err="1" smtClean="0"/>
              <a:t>scheme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95459" y="1893194"/>
                <a:ext cx="10658341" cy="34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𝑐𝑜𝑛𝑡𝑜𝑢𝑟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b="0" dirty="0" smtClean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→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fr-FR" b="0" dirty="0" smtClean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Variation </a:t>
                </a:r>
                <a:r>
                  <a:rPr lang="fr-FR" dirty="0" err="1" smtClean="0"/>
                  <a:t>calculus</a:t>
                </a:r>
                <a:r>
                  <a:rPr lang="fr-FR" dirty="0" smtClean="0"/>
                  <a:t>: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fr-FR" b="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err="1" smtClean="0"/>
                  <a:t>Choice</a:t>
                </a:r>
                <a:r>
                  <a:rPr lang="fr-FR" dirty="0" smtClean="0"/>
                  <a:t> of an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law</a:t>
                </a:r>
                <a:endParaRPr lang="fr-FR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𝑑𝐶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fr-FR" b="0" dirty="0" smtClean="0"/>
                  <a:t> ( </a:t>
                </a:r>
                <a:r>
                  <a:rPr lang="fr-FR" b="0" dirty="0" err="1" smtClean="0"/>
                  <a:t>lagrangian</a:t>
                </a:r>
                <a:r>
                  <a:rPr lang="fr-FR" b="0" dirty="0" smtClean="0"/>
                  <a:t> </a:t>
                </a:r>
                <a:r>
                  <a:rPr lang="fr-FR" b="0" dirty="0" err="1" smtClean="0"/>
                  <a:t>evolution</a:t>
                </a:r>
                <a:r>
                  <a:rPr lang="fr-FR" b="0" dirty="0" smtClean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Spatial </a:t>
                </a:r>
                <a:r>
                  <a:rPr lang="fr-FR" dirty="0" err="1" smtClean="0"/>
                  <a:t>discretization</a:t>
                </a:r>
                <a:r>
                  <a:rPr lang="fr-FR" dirty="0" smtClean="0"/>
                  <a:t> + temporal </a:t>
                </a:r>
                <a:r>
                  <a:rPr lang="fr-FR" dirty="0" err="1" smtClean="0"/>
                  <a:t>discretization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finite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differences</a:t>
                </a:r>
                <a:r>
                  <a:rPr lang="fr-FR" dirty="0" smtClean="0"/>
                  <a:t>) </a:t>
                </a:r>
                <a:r>
                  <a:rPr lang="fr-FR" dirty="0" smtClean="0">
                    <a:sym typeface="Wingdings" panose="05000000000000000000" pitchFamily="2" charset="2"/>
                  </a:rPr>
                  <a:t> update </a:t>
                </a:r>
                <a:r>
                  <a:rPr lang="fr-FR" dirty="0" err="1" smtClean="0">
                    <a:sym typeface="Wingdings" panose="05000000000000000000" pitchFamily="2" charset="2"/>
                  </a:rPr>
                  <a:t>scheme</a:t>
                </a:r>
                <a:r>
                  <a:rPr lang="fr-FR" dirty="0" smtClean="0"/>
                  <a:t>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𝑡𝐾</m:t>
                            </m:r>
                          </m:e>
                        </m:d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fr-FR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𝑡𝐾</m:t>
                            </m:r>
                          </m:e>
                        </m:d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fr-FR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K penta-diagonal matrix </a:t>
                </a:r>
                <a:r>
                  <a:rPr lang="fr-FR" dirty="0" err="1" smtClean="0"/>
                  <a:t>computed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thanks</a:t>
                </a:r>
                <a:r>
                  <a:rPr lang="fr-FR" dirty="0" smtClean="0"/>
                  <a:t> to the spatial </a:t>
                </a:r>
                <a:r>
                  <a:rPr lang="fr-FR" dirty="0" err="1" smtClean="0"/>
                  <a:t>discretization</a:t>
                </a:r>
                <a:r>
                  <a:rPr lang="fr-FR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endParaRPr lang="fr-FR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FR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59" y="1893194"/>
                <a:ext cx="10658341" cy="3458319"/>
              </a:xfrm>
              <a:prstGeom prst="rect">
                <a:avLst/>
              </a:prstGeom>
              <a:blipFill rotWithShape="0">
                <a:blip r:embed="rId2"/>
                <a:stretch>
                  <a:fillRect l="-457" t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01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External</a:t>
            </a:r>
            <a:r>
              <a:rPr lang="fr-FR" dirty="0" smtClean="0"/>
              <a:t> force </a:t>
            </a:r>
            <a:r>
              <a:rPr lang="fr-FR" dirty="0" err="1" smtClean="0"/>
              <a:t>using</a:t>
            </a:r>
            <a:r>
              <a:rPr lang="fr-FR" dirty="0" smtClean="0"/>
              <a:t> Gradient </a:t>
            </a:r>
            <a:r>
              <a:rPr lang="fr-FR" dirty="0" err="1" smtClean="0"/>
              <a:t>Vector</a:t>
            </a:r>
            <a:r>
              <a:rPr lang="fr-FR" dirty="0" smtClean="0"/>
              <a:t> Flow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206" y="1983880"/>
            <a:ext cx="3968594" cy="367060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51262" y="1983880"/>
            <a:ext cx="609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Traditional</a:t>
            </a:r>
            <a:r>
              <a:rPr lang="fr-FR" dirty="0" smtClean="0"/>
              <a:t>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r>
              <a:rPr lang="fr-FR" dirty="0" smtClean="0"/>
              <a:t> : </a:t>
            </a:r>
            <a:r>
              <a:rPr lang="fr-FR" dirty="0" err="1" smtClean="0"/>
              <a:t>difficulty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concavities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156" y="2433721"/>
            <a:ext cx="2599459" cy="42536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0034336" y="5654489"/>
            <a:ext cx="1319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Credit</a:t>
            </a:r>
            <a:r>
              <a:rPr lang="fr-FR" sz="1200" dirty="0" smtClean="0"/>
              <a:t> Xu &amp; Prince</a:t>
            </a:r>
            <a:endParaRPr lang="fr-FR" sz="1200" dirty="0"/>
          </a:p>
        </p:txBody>
      </p:sp>
      <p:sp>
        <p:nvSpPr>
          <p:cNvPr id="10" name="ZoneTexte 9"/>
          <p:cNvSpPr txBox="1"/>
          <p:nvPr/>
        </p:nvSpPr>
        <p:spPr>
          <a:xfrm>
            <a:off x="451262" y="3252561"/>
            <a:ext cx="609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New </a:t>
            </a:r>
            <a:r>
              <a:rPr lang="fr-FR" dirty="0" err="1" smtClean="0"/>
              <a:t>potential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  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1004" y="3314642"/>
            <a:ext cx="2800711" cy="307251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5427326" y="3252561"/>
            <a:ext cx="133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</a:t>
            </a:r>
            <a:r>
              <a:rPr lang="fr-FR" dirty="0" err="1" smtClean="0"/>
              <a:t>inimizing</a:t>
            </a:r>
            <a:r>
              <a:rPr lang="fr-FR" dirty="0" smtClean="0"/>
              <a:t> :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984" y="3621893"/>
            <a:ext cx="5122975" cy="65473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51262" y="4645955"/>
            <a:ext cx="6308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Drawbacks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High </a:t>
            </a:r>
            <a:r>
              <a:rPr lang="en-US" dirty="0" smtClean="0"/>
              <a:t>computational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endParaRPr lang="fr-F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Sensibility</a:t>
            </a:r>
            <a:r>
              <a:rPr lang="fr-FR" dirty="0" smtClean="0"/>
              <a:t> to noise and </a:t>
            </a:r>
            <a:r>
              <a:rPr lang="fr-FR" dirty="0" err="1" smtClean="0"/>
              <a:t>parameters</a:t>
            </a:r>
            <a:endParaRPr lang="fr-F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Unclear</a:t>
            </a:r>
            <a:r>
              <a:rPr lang="fr-FR" dirty="0" smtClean="0"/>
              <a:t> relation </a:t>
            </a:r>
            <a:r>
              <a:rPr lang="fr-FR" dirty="0" err="1" smtClean="0"/>
              <a:t>between</a:t>
            </a:r>
            <a:r>
              <a:rPr lang="fr-FR" dirty="0" smtClean="0"/>
              <a:t> capture range and </a:t>
            </a:r>
            <a:r>
              <a:rPr lang="fr-FR" dirty="0" err="1" smtClean="0"/>
              <a:t>parameters</a:t>
            </a:r>
            <a:r>
              <a:rPr lang="fr-FR" dirty="0" smtClean="0"/>
              <a:t>  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206" y="1983880"/>
            <a:ext cx="3968594" cy="34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3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External</a:t>
            </a:r>
            <a:r>
              <a:rPr lang="fr-FR" dirty="0" smtClean="0"/>
              <a:t> Force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Vector</a:t>
            </a:r>
            <a:r>
              <a:rPr lang="fr-FR" dirty="0" smtClean="0"/>
              <a:t> Field Convolution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336" y="1523002"/>
            <a:ext cx="3641581" cy="25018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777472"/>
            <a:ext cx="5122975" cy="65473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17500" y="192017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GVF :</a:t>
            </a:r>
            <a:endParaRPr lang="en-US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2952361" y="1840675"/>
            <a:ext cx="2655077" cy="448828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H="1">
            <a:off x="2952361" y="1840675"/>
            <a:ext cx="2655077" cy="448828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17500" y="288011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VFC :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384" y="2855743"/>
            <a:ext cx="2989659" cy="3937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555" y="2897091"/>
            <a:ext cx="2431439" cy="335371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4583143" y="2874019"/>
            <a:ext cx="67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8294116" y="4449754"/>
            <a:ext cx="3059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Advantages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Speed up computation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Controllability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Local calculation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8389" y="3952993"/>
            <a:ext cx="2158828" cy="355977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3143" y="3952993"/>
            <a:ext cx="2444170" cy="35406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76" y="4449754"/>
            <a:ext cx="2686973" cy="2106152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55" y="4449754"/>
            <a:ext cx="2706352" cy="210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2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VFC </a:t>
            </a:r>
            <a:r>
              <a:rPr lang="fr-FR" dirty="0" err="1" smtClean="0"/>
              <a:t>Parameters</a:t>
            </a:r>
            <a:endParaRPr lang="fr-FR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141" y="1598567"/>
            <a:ext cx="2684131" cy="13353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13" y="1598575"/>
            <a:ext cx="2657409" cy="1335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145" y="1598567"/>
            <a:ext cx="2654091" cy="1339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ZoneTexte 3"/>
          <p:cNvSpPr txBox="1"/>
          <p:nvPr/>
        </p:nvSpPr>
        <p:spPr>
          <a:xfrm>
            <a:off x="4349379" y="2882884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 = 16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089591" y="2882884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 = 32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9829804" y="2882884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 = 64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141" y="3304548"/>
            <a:ext cx="2657409" cy="1322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13" y="3306763"/>
            <a:ext cx="2657409" cy="13264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827" y="3304548"/>
            <a:ext cx="2657409" cy="132870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/>
              <p:cNvSpPr txBox="1"/>
              <p:nvPr/>
            </p:nvSpPr>
            <p:spPr>
              <a:xfrm>
                <a:off x="4322672" y="4639897"/>
                <a:ext cx="96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72" y="4639897"/>
                <a:ext cx="96012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/>
              <p:cNvSpPr txBox="1"/>
              <p:nvPr/>
            </p:nvSpPr>
            <p:spPr>
              <a:xfrm>
                <a:off x="7051381" y="4615148"/>
                <a:ext cx="96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381" y="4615148"/>
                <a:ext cx="96012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/>
              <p:cNvSpPr txBox="1"/>
              <p:nvPr/>
            </p:nvSpPr>
            <p:spPr>
              <a:xfrm>
                <a:off x="9780090" y="4615148"/>
                <a:ext cx="96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=2.0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090" y="4615148"/>
                <a:ext cx="96012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140" y="5009229"/>
            <a:ext cx="2657409" cy="1362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12" y="5006094"/>
            <a:ext cx="2657409" cy="1357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826" y="5009229"/>
            <a:ext cx="2657409" cy="136503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/>
              <p:cNvSpPr txBox="1"/>
              <p:nvPr/>
            </p:nvSpPr>
            <p:spPr>
              <a:xfrm>
                <a:off x="4349379" y="6335156"/>
                <a:ext cx="96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379" y="6335156"/>
                <a:ext cx="960120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ZoneTexte 21"/>
              <p:cNvSpPr txBox="1"/>
              <p:nvPr/>
            </p:nvSpPr>
            <p:spPr>
              <a:xfrm>
                <a:off x="7089591" y="6335156"/>
                <a:ext cx="96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591" y="6335156"/>
                <a:ext cx="96012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/>
              <p:cNvSpPr txBox="1"/>
              <p:nvPr/>
            </p:nvSpPr>
            <p:spPr>
              <a:xfrm>
                <a:off x="9780919" y="6363178"/>
                <a:ext cx="96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919" y="6363178"/>
                <a:ext cx="960120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ZoneTexte 17"/>
          <p:cNvSpPr txBox="1"/>
          <p:nvPr/>
        </p:nvSpPr>
        <p:spPr>
          <a:xfrm>
            <a:off x="523898" y="1869574"/>
            <a:ext cx="2755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Size R of the convolution kernel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ZoneTexte 24"/>
              <p:cNvSpPr txBox="1"/>
              <p:nvPr/>
            </p:nvSpPr>
            <p:spPr>
              <a:xfrm>
                <a:off x="523898" y="3642412"/>
                <a:ext cx="27553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 of the magnitude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98" y="3642412"/>
                <a:ext cx="2755392" cy="646331"/>
              </a:xfrm>
              <a:prstGeom prst="rect">
                <a:avLst/>
              </a:prstGeom>
              <a:blipFill rotWithShape="0">
                <a:blip r:embed="rId17"/>
                <a:stretch>
                  <a:fillRect l="-154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/>
              <p:cNvSpPr txBox="1"/>
              <p:nvPr/>
            </p:nvSpPr>
            <p:spPr>
              <a:xfrm>
                <a:off x="523077" y="5361470"/>
                <a:ext cx="27553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of the magnitude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7" y="5361470"/>
                <a:ext cx="2755392" cy="646331"/>
              </a:xfrm>
              <a:prstGeom prst="rect">
                <a:avLst/>
              </a:prstGeom>
              <a:blipFill rotWithShape="0">
                <a:blip r:embed="rId18"/>
                <a:stretch>
                  <a:fillRect l="-154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35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4" grpId="0"/>
      <p:bldP spid="15" grpId="0"/>
      <p:bldP spid="16" grpId="0"/>
      <p:bldP spid="21" grpId="0"/>
      <p:bldP spid="22" grpId="0"/>
      <p:bldP spid="18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Robustness</a:t>
            </a:r>
            <a:r>
              <a:rPr lang="fr-FR" dirty="0" smtClean="0"/>
              <a:t> to contour initialisation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41" y="4146604"/>
            <a:ext cx="3024988" cy="226937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42" y="1690686"/>
            <a:ext cx="3024987" cy="226937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86" y="1690686"/>
            <a:ext cx="3024987" cy="22693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86" y="4146605"/>
            <a:ext cx="3024987" cy="226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171</Words>
  <Application>Microsoft Office PowerPoint</Application>
  <PresentationFormat>Grand écran</PresentationFormat>
  <Paragraphs>56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Wingdings</vt:lpstr>
      <vt:lpstr>Office Theme</vt:lpstr>
      <vt:lpstr>Conception personnalisée</vt:lpstr>
      <vt:lpstr>Active Contour External Force Using Vector Field Convolution for Image Segmentation</vt:lpstr>
      <vt:lpstr>Active contours : Goal</vt:lpstr>
      <vt:lpstr>Active contours – Energy minimisation Internal energy</vt:lpstr>
      <vt:lpstr>Active contours – Energy minimisation External energy</vt:lpstr>
      <vt:lpstr>Active contours : Update scheme</vt:lpstr>
      <vt:lpstr>External force using Gradient Vector Flow </vt:lpstr>
      <vt:lpstr>External Force using Vector Field Convolution</vt:lpstr>
      <vt:lpstr>VFC Parameters</vt:lpstr>
      <vt:lpstr>Robustness to contour initialisation</vt:lpstr>
      <vt:lpstr>Convergence concavités - Alex</vt:lpstr>
      <vt:lpstr>Bruit - Alex</vt:lpstr>
      <vt:lpstr>Conclusion - Alex</vt:lpstr>
      <vt:lpstr>Ouverture - Alex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athis</dc:creator>
  <cp:lastModifiedBy>Nicolas</cp:lastModifiedBy>
  <cp:revision>32</cp:revision>
  <dcterms:created xsi:type="dcterms:W3CDTF">2014-12-02T09:04:27Z</dcterms:created>
  <dcterms:modified xsi:type="dcterms:W3CDTF">2014-12-02T19:38:40Z</dcterms:modified>
</cp:coreProperties>
</file>